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9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250" autoAdjust="0"/>
    <p:restoredTop sz="93580" autoAdjust="0"/>
  </p:normalViewPr>
  <p:slideViewPr>
    <p:cSldViewPr snapToGrid="0">
      <p:cViewPr varScale="1">
        <p:scale>
          <a:sx n="64" d="100"/>
          <a:sy n="64" d="100"/>
        </p:scale>
        <p:origin x="930" y="72"/>
      </p:cViewPr>
      <p:guideLst/>
    </p:cSldViewPr>
  </p:slideViewPr>
  <p:outlineViewPr>
    <p:cViewPr>
      <p:scale>
        <a:sx n="33" d="100"/>
        <a:sy n="33" d="100"/>
      </p:scale>
      <p:origin x="0" y="-612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2C03A9-DF38-D8F4-5C85-99D27E4A90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86B1B6-24D1-C600-5816-E2318F2E4C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471B03-5523-37B8-B56E-0FA32323B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8066C-E60A-4930-805E-5FC7ECE255F2}" type="datetimeFigureOut">
              <a:rPr lang="en-IN" smtClean="0"/>
              <a:t>03-02-2026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4D9A19-29F3-5A78-2893-B308BD85EB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FCD769-2773-65C5-C00A-B7252CE4A2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6506-9BF0-46AF-802B-33D34162FB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5711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8C186-E46B-928D-6F8C-328B32BBF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2FFF03-E958-AD1A-4837-6CCFA102A4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0CCB68-9C4D-4094-2120-A02AFFEDC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8066C-E60A-4930-805E-5FC7ECE255F2}" type="datetimeFigureOut">
              <a:rPr lang="en-IN" smtClean="0"/>
              <a:t>03-02-2026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490D14-6B61-2BB3-A149-7561F22993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7BA0A2-7773-8351-FCFB-85C4767E7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6506-9BF0-46AF-802B-33D34162FB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19128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ED3761-57D2-C4D8-9ED8-7549C11A3B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B97497-3407-70B6-8299-FBCB14BBE6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2590C3-54F0-2C72-A960-5960B67BA7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8066C-E60A-4930-805E-5FC7ECE255F2}" type="datetimeFigureOut">
              <a:rPr lang="en-IN" smtClean="0"/>
              <a:t>03-02-2026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986290-474E-D7E0-9EE0-74DC99992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95900A-8E3C-FC07-51B3-239B7494A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6506-9BF0-46AF-802B-33D34162FB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71465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58DF7-909B-8154-0274-4B91E3D1C6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45C4DA-82A0-A70F-2EFA-E7CF06EC3F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EA28E3-B8E3-9E7F-8AA9-E50460C0C3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8066C-E60A-4930-805E-5FC7ECE255F2}" type="datetimeFigureOut">
              <a:rPr lang="en-IN" smtClean="0"/>
              <a:t>03-02-2026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7C7D3C-EF6D-D64E-C641-AD2CFA09EE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FD8FA0-EA8F-332A-9F4C-01797F774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6506-9BF0-46AF-802B-33D34162FB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00000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D72AF-6706-8716-53D1-7D644B3161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D2A8F9-CB24-68D4-0842-F90154350C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0CA639-C694-A8FC-C043-C1B5CF697F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8066C-E60A-4930-805E-5FC7ECE255F2}" type="datetimeFigureOut">
              <a:rPr lang="en-IN" smtClean="0"/>
              <a:t>03-02-2026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E54FC2-ADCF-882E-6CE1-BFF4694AE5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840322-48BC-5DBB-CF8B-9B2FFD49A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6506-9BF0-46AF-802B-33D34162FB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419532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83E952-5D90-D913-B0B3-E9BD6B779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8F0197-6848-9ABF-802E-8DA26CEBE9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8B54B8-A994-DDB9-4B0F-C86D744D2B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70FF6E-BDED-62B0-9235-7A07D86AA7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8066C-E60A-4930-805E-5FC7ECE255F2}" type="datetimeFigureOut">
              <a:rPr lang="en-IN" smtClean="0"/>
              <a:t>03-02-2026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01D166-4742-E813-DFF0-CB7D25739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78BCB2-34B2-1FEA-DA79-09C644162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6506-9BF0-46AF-802B-33D34162FB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92085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19BE4B-FB02-C4B9-0506-CDB71B5605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B8E4B4-3C0F-CF2A-ACE0-3E3679E0E7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A95618-0A7E-FCF0-E577-678F02EA72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716105-6984-1232-6DB4-3E9BED4A35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CCD536-194F-976B-2093-BBAE9067B6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53A7AB-5A8F-BEC5-B63E-A43DF9148B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8066C-E60A-4930-805E-5FC7ECE255F2}" type="datetimeFigureOut">
              <a:rPr lang="en-IN" smtClean="0"/>
              <a:t>03-02-2026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80A1DB2-567D-7D0C-E600-8C70E58B4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1BAF25-11BF-2AE3-44CB-2D7D384E0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6506-9BF0-46AF-802B-33D34162FB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2471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83862-59CC-ACD7-6EA4-19F8BD5CE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0E3947-4D21-B7B6-974C-C1F33D06E1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8066C-E60A-4930-805E-5FC7ECE255F2}" type="datetimeFigureOut">
              <a:rPr lang="en-IN" smtClean="0"/>
              <a:t>03-02-2026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1DF117-DF9D-D475-4DDE-3F1021FC5D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7945F04-13CD-EE64-792C-24A516FD5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6506-9BF0-46AF-802B-33D34162FB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82177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7B75FE4-870C-2AA7-223E-F52CB1AD63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8066C-E60A-4930-805E-5FC7ECE255F2}" type="datetimeFigureOut">
              <a:rPr lang="en-IN" smtClean="0"/>
              <a:t>03-02-2026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CDE871-E994-A46D-109F-87D0C01E9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AEF2AF-C610-2DEC-A8B7-7584C1080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6506-9BF0-46AF-802B-33D34162FB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55084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48D67-F97C-BD73-3467-3FAC87FA0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B8C08B-D209-09CE-AF1E-78C88E1326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B35AF7-00F3-449E-3080-DCFE1DDDEF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47693B-90CB-20A0-9485-21DE6A4125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8066C-E60A-4930-805E-5FC7ECE255F2}" type="datetimeFigureOut">
              <a:rPr lang="en-IN" smtClean="0"/>
              <a:t>03-02-2026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3521EF-7D40-532B-108A-2EF91F5F3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1F3D65-D67B-6A0A-6077-618AF5ACB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6506-9BF0-46AF-802B-33D34162FB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534022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3B701-F699-0069-5C80-702028EFE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6816CA-C5E3-C64C-2E8C-FD5266D28D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2930C3-B597-0BBC-6128-80F0C33015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50410E-286C-BB07-15FA-5FB4E88D8D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8066C-E60A-4930-805E-5FC7ECE255F2}" type="datetimeFigureOut">
              <a:rPr lang="en-IN" smtClean="0"/>
              <a:t>03-02-2026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9FD4B6-C94F-6A70-A4E6-882858467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8E03EF-B358-CFE5-61D6-371E309B8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66506-9BF0-46AF-802B-33D34162FB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5034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BD19C1-0899-0FA8-9527-619C52595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05C801-078C-ABB3-A98A-2085BAAE0B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81F474-CF8C-7D5D-5733-3FC4C96705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6C8066C-E60A-4930-805E-5FC7ECE255F2}" type="datetimeFigureOut">
              <a:rPr lang="en-IN" smtClean="0"/>
              <a:t>03-02-2026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76C708-EC43-C719-1284-22E1774537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911B3D-7B2F-943A-E8CB-3A65175991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4D66506-9BF0-46AF-802B-33D34162FBF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13461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922E7A-5294-46FF-F57A-E67B290081F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t="13864" b="9864"/>
          <a:stretch>
            <a:fillRect/>
          </a:stretch>
        </p:blipFill>
        <p:spPr>
          <a:xfrm>
            <a:off x="0" y="-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9C4C4B1-548B-499C-E076-B7B1138FBB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9325" y="1826408"/>
            <a:ext cx="10797914" cy="2610681"/>
          </a:xfrm>
        </p:spPr>
        <p:txBody>
          <a:bodyPr>
            <a:normAutofit/>
          </a:bodyPr>
          <a:lstStyle/>
          <a:p>
            <a:r>
              <a:rPr lang="en-IN" sz="6600" b="1" dirty="0">
                <a:solidFill>
                  <a:srgbClr val="FFFFFF"/>
                </a:solidFill>
              </a:rPr>
              <a:t>ZOMOTO RESTAURANTS </a:t>
            </a:r>
            <a:br>
              <a:rPr lang="en-IN" sz="6600" b="1" dirty="0">
                <a:solidFill>
                  <a:srgbClr val="FFFFFF"/>
                </a:solidFill>
              </a:rPr>
            </a:br>
            <a:r>
              <a:rPr lang="en-IN" sz="6600" b="1" dirty="0">
                <a:solidFill>
                  <a:srgbClr val="FFFFFF"/>
                </a:solidFill>
              </a:rPr>
              <a:t>ANALYSIS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C67BEB-A03F-1415-3718-CB66F211C1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54845" y="5696262"/>
            <a:ext cx="5286531" cy="985602"/>
          </a:xfrm>
        </p:spPr>
        <p:txBody>
          <a:bodyPr>
            <a:normAutofit/>
          </a:bodyPr>
          <a:lstStyle/>
          <a:p>
            <a:r>
              <a:rPr lang="en-IN" dirty="0">
                <a:solidFill>
                  <a:srgbClr val="FFFFFF"/>
                </a:solidFill>
              </a:rPr>
              <a:t>PRESENTED BY </a:t>
            </a:r>
          </a:p>
          <a:p>
            <a:r>
              <a:rPr lang="en-IN" dirty="0">
                <a:solidFill>
                  <a:srgbClr val="FFFFFF"/>
                </a:solidFill>
              </a:rPr>
              <a:t>NANDHISHA S</a:t>
            </a:r>
          </a:p>
        </p:txBody>
      </p:sp>
    </p:spTree>
    <p:extLst>
      <p:ext uri="{BB962C8B-B14F-4D97-AF65-F5344CB8AC3E}">
        <p14:creationId xmlns:p14="http://schemas.microsoft.com/office/powerpoint/2010/main" val="27542410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8FEA86-C0F2-E89C-47C1-5C7E617839B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rcRect l="444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0DCBB1E-B7D8-2163-CAC6-432FE485A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IN" b="1" dirty="0">
                <a:solidFill>
                  <a:srgbClr val="FFFFFF"/>
                </a:solidFill>
              </a:rPr>
              <a:t>Charts Used in the Dashboard</a:t>
            </a:r>
            <a:endParaRPr lang="en-IN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B62365-6869-C410-0421-C887FEF470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92500" lnSpcReduction="20000"/>
          </a:bodyPr>
          <a:lstStyle/>
          <a:p>
            <a:pPr lvl="0"/>
            <a:r>
              <a:rPr lang="en-IN" b="1" dirty="0"/>
              <a:t>Bar Chart (Horizontal):</a:t>
            </a:r>
            <a:r>
              <a:rPr lang="en-IN" dirty="0"/>
              <a:t> Count of City by Restaurant Name (shows top cities).</a:t>
            </a:r>
          </a:p>
          <a:p>
            <a:pPr lvl="0"/>
            <a:r>
              <a:rPr lang="en-IN" b="1" dirty="0"/>
              <a:t>Bar Chart (Clustered Column):</a:t>
            </a:r>
            <a:r>
              <a:rPr lang="en-IN" dirty="0"/>
              <a:t> Count of Cuisines and Average of Aggregate rating by Cuisines (compares cuisine popularity and rating).</a:t>
            </a:r>
          </a:p>
          <a:p>
            <a:pPr lvl="0"/>
            <a:r>
              <a:rPr lang="en-IN" b="1" dirty="0"/>
              <a:t>Donut Chart:</a:t>
            </a:r>
            <a:r>
              <a:rPr lang="en-IN" dirty="0"/>
              <a:t> Count of Restaurant ID by Has Table booking (shows yes/no distribution).</a:t>
            </a:r>
          </a:p>
          <a:p>
            <a:pPr lvl="0"/>
            <a:r>
              <a:rPr lang="en-IN" b="1" dirty="0"/>
              <a:t>Donut Chart:</a:t>
            </a:r>
            <a:r>
              <a:rPr lang="en-IN" dirty="0"/>
              <a:t> Count of Restaurant ID by Has Online delivery (shows yes/no distribution).</a:t>
            </a:r>
          </a:p>
          <a:p>
            <a:pPr lvl="0"/>
            <a:r>
              <a:rPr lang="en-IN" b="1" dirty="0"/>
              <a:t>Bar Chart (Vertical):</a:t>
            </a:r>
            <a:r>
              <a:rPr lang="en-IN" dirty="0"/>
              <a:t> Count of Restaurant ID by Cuisines (shows top cuisines).</a:t>
            </a:r>
          </a:p>
          <a:p>
            <a:pPr lvl="0"/>
            <a:r>
              <a:rPr lang="en-IN" b="1" dirty="0"/>
              <a:t>Cards:</a:t>
            </a:r>
            <a:r>
              <a:rPr lang="en-IN" dirty="0"/>
              <a:t> Used to display single metrics (7.379K Restaurants, 140 Cities, etc.).</a:t>
            </a:r>
          </a:p>
          <a:p>
            <a:pPr marL="0" lvl="0" indent="0">
              <a:buNone/>
            </a:pPr>
            <a:endParaRPr lang="en-IN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06484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8F90786E-B72D-4C32-BDCE-A170B0078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E46F2E7-848F-4A6C-A098-4764FDEA7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252255-74C0-FBB0-BBB1-F63871C9EBD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rcRect l="8889" r="1" b="1"/>
          <a:stretch>
            <a:fillRect/>
          </a:stretch>
        </p:blipFill>
        <p:spPr>
          <a:xfrm>
            <a:off x="0" y="10"/>
            <a:ext cx="1219200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0A0EBC8-3F3D-E223-EED2-1753343A8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754" y="337445"/>
            <a:ext cx="11051436" cy="1446385"/>
          </a:xfrm>
        </p:spPr>
        <p:txBody>
          <a:bodyPr anchor="t">
            <a:normAutofit/>
          </a:bodyPr>
          <a:lstStyle/>
          <a:p>
            <a:r>
              <a:rPr lang="en-IN" b="1" dirty="0">
                <a:solidFill>
                  <a:srgbClr val="FFFFFF"/>
                </a:solidFill>
              </a:rPr>
              <a:t>Business Problem Statements (10) with Explanations</a:t>
            </a:r>
            <a:endParaRPr lang="en-IN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488462-6F96-F301-6FA6-AF71352B65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9272" y="1993692"/>
            <a:ext cx="9968460" cy="4047178"/>
          </a:xfrm>
        </p:spPr>
        <p:txBody>
          <a:bodyPr>
            <a:normAutofit fontScale="62500" lnSpcReduction="20000"/>
          </a:bodyPr>
          <a:lstStyle/>
          <a:p>
            <a:pPr lvl="0"/>
            <a:r>
              <a:rPr lang="en-IN" sz="3800" b="1" dirty="0">
                <a:solidFill>
                  <a:schemeClr val="bg1"/>
                </a:solidFill>
              </a:rPr>
              <a:t>Identify the top 5 cities with the most restaurants.</a:t>
            </a:r>
            <a:r>
              <a:rPr lang="en-IN" sz="3800" dirty="0">
                <a:solidFill>
                  <a:schemeClr val="bg1"/>
                </a:solidFill>
              </a:rPr>
              <a:t> (Explanation: Helps focus marketing efforts or expansion plans on high-density areas.)</a:t>
            </a:r>
          </a:p>
          <a:p>
            <a:pPr lvl="0"/>
            <a:r>
              <a:rPr lang="en-IN" sz="3800" b="1" dirty="0">
                <a:solidFill>
                  <a:schemeClr val="bg1"/>
                </a:solidFill>
              </a:rPr>
              <a:t>Determine the average rating across all restaurants.</a:t>
            </a:r>
            <a:r>
              <a:rPr lang="en-IN" sz="3800" dirty="0">
                <a:solidFill>
                  <a:schemeClr val="bg1"/>
                </a:solidFill>
              </a:rPr>
              <a:t> (Explanation: Provides a benchmark for overall customer satisfaction.)</a:t>
            </a:r>
          </a:p>
          <a:p>
            <a:pPr lvl="0"/>
            <a:r>
              <a:rPr lang="en-IN" sz="3800" b="1" dirty="0" err="1">
                <a:solidFill>
                  <a:schemeClr val="bg1"/>
                </a:solidFill>
              </a:rPr>
              <a:t>Analyze</a:t>
            </a:r>
            <a:r>
              <a:rPr lang="en-IN" sz="3800" b="1" dirty="0">
                <a:solidFill>
                  <a:schemeClr val="bg1"/>
                </a:solidFill>
              </a:rPr>
              <a:t> the impact of offering online delivery on the number of restaurants.</a:t>
            </a:r>
            <a:r>
              <a:rPr lang="en-IN" sz="3800" dirty="0">
                <a:solidFill>
                  <a:schemeClr val="bg1"/>
                </a:solidFill>
              </a:rPr>
              <a:t> (Explanation: Assesses a key service offering's prevalence in the market.)</a:t>
            </a:r>
          </a:p>
          <a:p>
            <a:pPr lvl="0"/>
            <a:r>
              <a:rPr lang="en-IN" sz="3800" b="1" dirty="0">
                <a:solidFill>
                  <a:schemeClr val="bg1"/>
                </a:solidFill>
              </a:rPr>
              <a:t>Identify the most popular cuisine type(s).</a:t>
            </a:r>
            <a:r>
              <a:rPr lang="en-IN" sz="3800" dirty="0">
                <a:solidFill>
                  <a:schemeClr val="bg1"/>
                </a:solidFill>
              </a:rPr>
              <a:t> (Explanation: Informs menu planning and competitive analysis.)</a:t>
            </a:r>
          </a:p>
          <a:p>
            <a:pPr lvl="0"/>
            <a:r>
              <a:rPr lang="en-IN" sz="3800" b="1" dirty="0">
                <a:solidFill>
                  <a:schemeClr val="bg1"/>
                </a:solidFill>
              </a:rPr>
              <a:t>Compare average ratings for restaurants with and without table booking.</a:t>
            </a:r>
            <a:r>
              <a:rPr lang="en-IN" sz="3800" dirty="0">
                <a:solidFill>
                  <a:schemeClr val="bg1"/>
                </a:solidFill>
              </a:rPr>
              <a:t> (Explanation: Evaluates if specific services correlate with better customer perception.)</a:t>
            </a:r>
          </a:p>
          <a:p>
            <a:pPr marL="0" lvl="0" indent="0">
              <a:buNone/>
            </a:pPr>
            <a:endParaRPr lang="en-IN" sz="3800" dirty="0">
              <a:solidFill>
                <a:srgbClr val="FFFFFF"/>
              </a:solidFill>
            </a:endParaRPr>
          </a:p>
          <a:p>
            <a:endParaRPr lang="en-IN" sz="19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7139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9A0C45E-F816-D5D7-AB5C-9D00E88F8F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0CA85C7-B7B1-02B7-D95D-42F2820207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A24BD9-DCA1-BCD3-DE10-7C7688091C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52415"/>
            <a:ext cx="10869118" cy="4953169"/>
          </a:xfrm>
        </p:spPr>
        <p:txBody>
          <a:bodyPr>
            <a:normAutofit fontScale="92500" lnSpcReduction="20000"/>
          </a:bodyPr>
          <a:lstStyle/>
          <a:p>
            <a:pPr lvl="0"/>
            <a:r>
              <a:rPr lang="en-IN" b="1" dirty="0" err="1">
                <a:solidFill>
                  <a:schemeClr val="bg1"/>
                </a:solidFill>
              </a:rPr>
              <a:t>Analyze</a:t>
            </a:r>
            <a:r>
              <a:rPr lang="en-IN" b="1" dirty="0">
                <a:solidFill>
                  <a:schemeClr val="bg1"/>
                </a:solidFill>
              </a:rPr>
              <a:t> the distribution of restaurants across different countries.</a:t>
            </a:r>
            <a:r>
              <a:rPr lang="en-IN" dirty="0">
                <a:solidFill>
                  <a:schemeClr val="bg1"/>
                </a:solidFill>
              </a:rPr>
              <a:t> (Explanation: Understands the geographic scope and potential for international expansion.)</a:t>
            </a:r>
          </a:p>
          <a:p>
            <a:pPr lvl="0"/>
            <a:r>
              <a:rPr lang="en-IN" b="1" dirty="0">
                <a:solidFill>
                  <a:schemeClr val="bg1"/>
                </a:solidFill>
              </a:rPr>
              <a:t>Identify cities with high restaurant counts but low average ratings.</a:t>
            </a:r>
            <a:r>
              <a:rPr lang="en-IN" dirty="0">
                <a:solidFill>
                  <a:schemeClr val="bg1"/>
                </a:solidFill>
              </a:rPr>
              <a:t> (Explanation: Highlights potential market gaps or areas needing quality improvement.)</a:t>
            </a:r>
          </a:p>
          <a:p>
            <a:pPr lvl="0"/>
            <a:r>
              <a:rPr lang="en-IN" b="1" dirty="0">
                <a:solidFill>
                  <a:schemeClr val="bg1"/>
                </a:solidFill>
              </a:rPr>
              <a:t>Determine the total number of votes received.</a:t>
            </a:r>
            <a:r>
              <a:rPr lang="en-IN" dirty="0">
                <a:solidFill>
                  <a:schemeClr val="bg1"/>
                </a:solidFill>
              </a:rPr>
              <a:t> (Explanation: Assesses the level of customer engagement and data reliability.)</a:t>
            </a:r>
          </a:p>
          <a:p>
            <a:pPr lvl="0"/>
            <a:r>
              <a:rPr lang="en-IN" b="1" dirty="0" err="1">
                <a:solidFill>
                  <a:schemeClr val="bg1"/>
                </a:solidFill>
              </a:rPr>
              <a:t>Analyze</a:t>
            </a:r>
            <a:r>
              <a:rPr lang="en-IN" b="1" dirty="0">
                <a:solidFill>
                  <a:schemeClr val="bg1"/>
                </a:solidFill>
              </a:rPr>
              <a:t> the count of specific restaurant chains (e.g., Subway, McDonald's).</a:t>
            </a:r>
            <a:r>
              <a:rPr lang="en-IN" dirty="0">
                <a:solidFill>
                  <a:schemeClr val="bg1"/>
                </a:solidFill>
              </a:rPr>
              <a:t> (Explanation: Provides insights into market dominance of major brands.)</a:t>
            </a:r>
          </a:p>
          <a:p>
            <a:pPr lvl="0"/>
            <a:r>
              <a:rPr lang="en-IN" b="1" dirty="0">
                <a:solidFill>
                  <a:schemeClr val="bg1"/>
                </a:solidFill>
              </a:rPr>
              <a:t>Determine the percentage of restaurants that offer both online delivery and table booking.</a:t>
            </a:r>
            <a:r>
              <a:rPr lang="en-IN" dirty="0">
                <a:solidFill>
                  <a:schemeClr val="bg1"/>
                </a:solidFill>
              </a:rPr>
              <a:t> (Explanation: Identifies full-service market leaders.)</a:t>
            </a:r>
          </a:p>
          <a:p>
            <a:pPr marL="0" lvl="0" indent="0">
              <a:buNone/>
            </a:pP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44033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F6C8D02-40F8-5760-AA5A-ACE4A73620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" y="14990"/>
            <a:ext cx="12190445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99FDC6B-F9AD-2C76-A453-FE0C31D4D0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10096"/>
            <a:ext cx="10515600" cy="1325563"/>
          </a:xfrm>
        </p:spPr>
        <p:txBody>
          <a:bodyPr>
            <a:normAutofit/>
          </a:bodyPr>
          <a:lstStyle/>
          <a:p>
            <a:r>
              <a:rPr lang="en-IN" b="1" dirty="0">
                <a:solidFill>
                  <a:schemeClr val="bg1"/>
                </a:solidFill>
              </a:rPr>
              <a:t>Conclusion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16BAFB-6442-C641-8EA8-318890E2D7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96566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IN" sz="3200" b="1" dirty="0">
                <a:solidFill>
                  <a:schemeClr val="bg1"/>
                </a:solidFill>
              </a:rPr>
              <a:t>              The Zomato Restaurants Analysis dashboard effectively summarizes key metrics and trends. It provides a visual, interactive platform for stakeholders to quickly grasp restaurant distribution, performance indicators, and service trends across various cities and cuisines. This analysis serves as a foundation for data-driven decisions related to market strategy and operational improvements.</a:t>
            </a:r>
          </a:p>
          <a:p>
            <a:pPr marL="0" indent="0">
              <a:buNone/>
            </a:pPr>
            <a:endParaRPr lang="en-IN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31028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D779B05-D0DD-C7DF-5228-341DFDA3881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4007" b="5937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F7A196A-0D85-85C6-2498-5357F496154C}"/>
              </a:ext>
            </a:extLst>
          </p:cNvPr>
          <p:cNvSpPr txBox="1"/>
          <p:nvPr/>
        </p:nvSpPr>
        <p:spPr>
          <a:xfrm>
            <a:off x="5891134" y="4538272"/>
            <a:ext cx="54864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6600" dirty="0">
                <a:solidFill>
                  <a:schemeClr val="bg1"/>
                </a:solidFill>
                <a:latin typeface="Algerian" panose="04020705040A02060702" pitchFamily="82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594949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4995947-D552-E1F0-B8EE-441A637106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8115" y="-14989"/>
            <a:ext cx="12210115" cy="684784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4636121-EE07-F07B-4BE6-7679125A1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>
                <a:solidFill>
                  <a:schemeClr val="bg1"/>
                </a:solidFill>
                <a:latin typeface="Algerian" panose="04020705040A02060702" pitchFamily="82" charset="0"/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4A3773-6113-16D1-7608-E346C63F60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IN" sz="2600" b="1" dirty="0">
                <a:solidFill>
                  <a:schemeClr val="bg1"/>
                </a:solidFill>
              </a:rPr>
              <a:t>Introduction</a:t>
            </a:r>
          </a:p>
          <a:p>
            <a:r>
              <a:rPr lang="en-IN" sz="2600" b="1" dirty="0">
                <a:solidFill>
                  <a:schemeClr val="bg1"/>
                </a:solidFill>
              </a:rPr>
              <a:t>Problem Statement</a:t>
            </a:r>
          </a:p>
          <a:p>
            <a:r>
              <a:rPr lang="en-IN" sz="2600" b="1" dirty="0">
                <a:solidFill>
                  <a:schemeClr val="bg1"/>
                </a:solidFill>
              </a:rPr>
              <a:t>Dataset Overview</a:t>
            </a:r>
          </a:p>
          <a:p>
            <a:r>
              <a:rPr lang="en-IN" sz="2600" b="1" dirty="0">
                <a:solidFill>
                  <a:schemeClr val="bg1"/>
                </a:solidFill>
              </a:rPr>
              <a:t>Technology Used &amp; Data Transformation Steps Technology Used</a:t>
            </a:r>
          </a:p>
          <a:p>
            <a:r>
              <a:rPr lang="en-IN" sz="2600" b="1" dirty="0">
                <a:solidFill>
                  <a:schemeClr val="bg1"/>
                </a:solidFill>
              </a:rPr>
              <a:t>Data Transformation Steps</a:t>
            </a:r>
          </a:p>
          <a:p>
            <a:r>
              <a:rPr lang="en-IN" sz="2600" b="1" dirty="0">
                <a:solidFill>
                  <a:schemeClr val="bg1"/>
                </a:solidFill>
              </a:rPr>
              <a:t>Data Modelling</a:t>
            </a:r>
          </a:p>
          <a:p>
            <a:r>
              <a:rPr lang="en-IN" sz="2600" b="1" dirty="0">
                <a:solidFill>
                  <a:schemeClr val="bg1"/>
                </a:solidFill>
              </a:rPr>
              <a:t> KPI Summary</a:t>
            </a:r>
          </a:p>
          <a:p>
            <a:r>
              <a:rPr lang="en-IN" sz="2600" b="1" dirty="0">
                <a:solidFill>
                  <a:schemeClr val="bg1"/>
                </a:solidFill>
              </a:rPr>
              <a:t>Charts Used in the Dashboard</a:t>
            </a:r>
          </a:p>
          <a:p>
            <a:r>
              <a:rPr lang="en-IN" sz="2600" b="1" dirty="0">
                <a:solidFill>
                  <a:schemeClr val="bg1"/>
                </a:solidFill>
              </a:rPr>
              <a:t>Business Problem Statements (10) with Explanations</a:t>
            </a:r>
          </a:p>
          <a:p>
            <a:r>
              <a:rPr lang="en-IN" sz="2600" b="1" dirty="0">
                <a:solidFill>
                  <a:schemeClr val="bg1"/>
                </a:solidFill>
              </a:rPr>
              <a:t>Conclusion</a:t>
            </a:r>
          </a:p>
          <a:p>
            <a:endParaRPr lang="en-IN" b="1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927450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8F90786E-B72D-4C32-BDCE-A170B00782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E46F2E7-848F-4A6C-A098-4764FDEA77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DE7C6DE-6F10-ACE3-9FB5-DC132EEC8FF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rcRect/>
          <a:stretch>
            <a:fillRect/>
          </a:stretch>
        </p:blipFill>
        <p:spPr>
          <a:xfrm>
            <a:off x="-1" y="15000"/>
            <a:ext cx="1219200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B2AF3B8-70BE-5F6B-93DE-7D03A7B71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070" y="2640808"/>
            <a:ext cx="5155261" cy="4072044"/>
          </a:xfrm>
        </p:spPr>
        <p:txBody>
          <a:bodyPr anchor="t">
            <a:normAutofit/>
          </a:bodyPr>
          <a:lstStyle/>
          <a:p>
            <a:r>
              <a:rPr lang="en-IN" sz="6000" dirty="0">
                <a:solidFill>
                  <a:srgbClr val="FFFFFF"/>
                </a:solidFill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71CC48-1F56-E4C2-12ED-DA9BF3E268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1587" y="1392977"/>
            <a:ext cx="6554343" cy="32090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dirty="0">
                <a:solidFill>
                  <a:schemeClr val="bg1"/>
                </a:solidFill>
              </a:rPr>
              <a:t>                  This report presents a data analysis of Zomato restaurants, utilizing a dashboard </a:t>
            </a:r>
            <a:r>
              <a:rPr lang="en-IN" sz="3600" dirty="0">
                <a:solidFill>
                  <a:schemeClr val="bg1"/>
                </a:solidFill>
              </a:rPr>
              <a:t>created</a:t>
            </a:r>
            <a:r>
              <a:rPr lang="en-IN" dirty="0">
                <a:solidFill>
                  <a:schemeClr val="bg1"/>
                </a:solidFill>
              </a:rPr>
              <a:t> in Microsoft Power BI. The goal is to extract meaningful insights from the dataset to understand key trends in restaurant performance, location, and customer preferences.</a:t>
            </a:r>
          </a:p>
          <a:p>
            <a:pPr marL="0" indent="0">
              <a:buNone/>
            </a:pPr>
            <a:endParaRPr lang="en-IN" dirty="0">
              <a:solidFill>
                <a:srgbClr val="FFFFFF"/>
              </a:solidFill>
            </a:endParaRPr>
          </a:p>
          <a:p>
            <a:endParaRPr lang="en-IN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04779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C85E61-85F8-8497-85A6-E763CB84E9C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137" r="1020" b="1"/>
          <a:stretch>
            <a:fillRect/>
          </a:stretch>
        </p:blipFill>
        <p:spPr>
          <a:xfrm>
            <a:off x="-208889" y="0"/>
            <a:ext cx="12606727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B9B99-6524-6520-B7BC-07E78B47F3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IN" sz="4000" b="1" dirty="0"/>
              <a:t> </a:t>
            </a:r>
            <a:r>
              <a:rPr lang="en-IN" b="1" dirty="0"/>
              <a:t>Problem Statement</a:t>
            </a:r>
            <a:br>
              <a:rPr lang="en-IN" sz="4000" dirty="0"/>
            </a:br>
            <a:endParaRPr lang="en-IN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16E0E9-B05A-4361-F337-3583573010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26483" y="2265037"/>
            <a:ext cx="4355590" cy="374276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IN" dirty="0"/>
              <a:t>                   The objective of this analysis is to leverage the available Zomato dataset to answer critical business questions, such as identifying top-performing cities and cuisines, understanding the impact of online delivery and table booking on restaurant count, and summarizing key performance indicators (KPIs) to aid strategic decision-making.</a:t>
            </a:r>
          </a:p>
          <a:p>
            <a:pPr marL="0" indent="0">
              <a:buNone/>
            </a:pP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32333059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8CF4246-D237-A95F-9A00-38C5904546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4EEB47-A8D9-F6A9-8606-3D61D1D34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 </a:t>
            </a:r>
            <a:r>
              <a:rPr lang="en-IN" b="1" dirty="0">
                <a:solidFill>
                  <a:schemeClr val="bg1"/>
                </a:solidFill>
              </a:rPr>
              <a:t>Dataset Overview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1D7AB-C539-E335-7E8C-F85341A753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869118" cy="4667250"/>
          </a:xfrm>
        </p:spPr>
        <p:txBody>
          <a:bodyPr>
            <a:normAutofit lnSpcReduction="10000"/>
          </a:bodyPr>
          <a:lstStyle/>
          <a:p>
            <a:r>
              <a:rPr lang="en-IN" dirty="0">
                <a:solidFill>
                  <a:schemeClr val="bg1"/>
                </a:solidFill>
              </a:rPr>
              <a:t>The dashboard is built upon a dataset related to Zomato restaurants. Key data points visible include: </a:t>
            </a:r>
          </a:p>
          <a:p>
            <a:pPr lvl="0"/>
            <a:r>
              <a:rPr lang="en-IN" b="1" dirty="0">
                <a:solidFill>
                  <a:schemeClr val="bg1"/>
                </a:solidFill>
              </a:rPr>
              <a:t>Total Restaurants:</a:t>
            </a:r>
            <a:r>
              <a:rPr lang="en-IN" dirty="0">
                <a:solidFill>
                  <a:schemeClr val="bg1"/>
                </a:solidFill>
              </a:rPr>
              <a:t> 7,379</a:t>
            </a:r>
          </a:p>
          <a:p>
            <a:pPr lvl="0"/>
            <a:r>
              <a:rPr lang="en-IN" b="1" dirty="0">
                <a:solidFill>
                  <a:schemeClr val="bg1"/>
                </a:solidFill>
              </a:rPr>
              <a:t>Cities Covered:</a:t>
            </a:r>
            <a:r>
              <a:rPr lang="en-IN" dirty="0">
                <a:solidFill>
                  <a:schemeClr val="bg1"/>
                </a:solidFill>
              </a:rPr>
              <a:t> 140</a:t>
            </a:r>
          </a:p>
          <a:p>
            <a:pPr lvl="0"/>
            <a:r>
              <a:rPr lang="en-IN" b="1" dirty="0">
                <a:solidFill>
                  <a:schemeClr val="bg1"/>
                </a:solidFill>
              </a:rPr>
              <a:t>Countries Covered:</a:t>
            </a:r>
            <a:r>
              <a:rPr lang="en-IN" dirty="0">
                <a:solidFill>
                  <a:schemeClr val="bg1"/>
                </a:solidFill>
              </a:rPr>
              <a:t> 15</a:t>
            </a:r>
          </a:p>
          <a:p>
            <a:pPr lvl="0"/>
            <a:r>
              <a:rPr lang="en-IN" b="1" dirty="0">
                <a:solidFill>
                  <a:schemeClr val="bg1"/>
                </a:solidFill>
              </a:rPr>
              <a:t>Average Rating:</a:t>
            </a:r>
            <a:r>
              <a:rPr lang="en-IN" dirty="0">
                <a:solidFill>
                  <a:schemeClr val="bg1"/>
                </a:solidFill>
              </a:rPr>
              <a:t> 3.44</a:t>
            </a:r>
          </a:p>
          <a:p>
            <a:pPr lvl="0"/>
            <a:r>
              <a:rPr lang="en-IN" b="1" dirty="0">
                <a:solidFill>
                  <a:schemeClr val="bg1"/>
                </a:solidFill>
              </a:rPr>
              <a:t>Total Votes:</a:t>
            </a:r>
            <a:r>
              <a:rPr lang="en-IN" dirty="0">
                <a:solidFill>
                  <a:schemeClr val="bg1"/>
                </a:solidFill>
              </a:rPr>
              <a:t> 1 Million</a:t>
            </a:r>
          </a:p>
          <a:p>
            <a:pPr lvl="0"/>
            <a:r>
              <a:rPr lang="en-IN" b="1" dirty="0">
                <a:solidFill>
                  <a:schemeClr val="bg1"/>
                </a:solidFill>
              </a:rPr>
              <a:t>Cuisines:</a:t>
            </a:r>
            <a:r>
              <a:rPr lang="en-IN" dirty="0">
                <a:solidFill>
                  <a:schemeClr val="bg1"/>
                </a:solidFill>
              </a:rPr>
              <a:t> 1,711</a:t>
            </a:r>
          </a:p>
          <a:p>
            <a:pPr lvl="0"/>
            <a:r>
              <a:rPr lang="en-IN" b="1" dirty="0">
                <a:solidFill>
                  <a:schemeClr val="bg1"/>
                </a:solidFill>
              </a:rPr>
              <a:t>Attributes:</a:t>
            </a:r>
            <a:r>
              <a:rPr lang="en-IN" dirty="0">
                <a:solidFill>
                  <a:schemeClr val="bg1"/>
                </a:solidFill>
              </a:rPr>
              <a:t> Includes city name, Rating text, Has Table booking, Has Online delivery, and Cuisines.</a:t>
            </a:r>
          </a:p>
          <a:p>
            <a:pPr marL="0" indent="0">
              <a:buNone/>
            </a:pPr>
            <a:endParaRPr lang="en-IN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577954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BD5C349-92A7-DA44-2A26-7DF88B7460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56A176E-820C-0B68-2F5B-979D10977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04967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IN" sz="4000" b="1" dirty="0">
                <a:solidFill>
                  <a:schemeClr val="bg1"/>
                </a:solidFill>
              </a:rPr>
              <a:t>Technology Used &amp; Data Transformation Steps</a:t>
            </a:r>
            <a:br>
              <a:rPr lang="en-IN" sz="4000" dirty="0">
                <a:solidFill>
                  <a:schemeClr val="bg1"/>
                </a:solidFill>
              </a:rPr>
            </a:br>
            <a:r>
              <a:rPr lang="en-IN" sz="4000" b="1" dirty="0">
                <a:solidFill>
                  <a:schemeClr val="bg1"/>
                </a:solidFill>
              </a:rPr>
              <a:t>Technology Used</a:t>
            </a:r>
            <a:br>
              <a:rPr lang="en-IN" dirty="0"/>
            </a:br>
            <a:endParaRPr lang="en-IN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97357E-290E-C8C9-B8A4-7C83CF0825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2895" y="2506662"/>
            <a:ext cx="10515600" cy="4351338"/>
          </a:xfrm>
        </p:spPr>
        <p:txBody>
          <a:bodyPr/>
          <a:lstStyle/>
          <a:p>
            <a:pPr lvl="0"/>
            <a:r>
              <a:rPr lang="en-IN" b="1" dirty="0">
                <a:solidFill>
                  <a:schemeClr val="bg1"/>
                </a:solidFill>
              </a:rPr>
              <a:t>Data Source:</a:t>
            </a:r>
            <a:r>
              <a:rPr lang="en-IN" dirty="0">
                <a:solidFill>
                  <a:schemeClr val="bg1"/>
                </a:solidFill>
              </a:rPr>
              <a:t> Zomato dataset (likely a CSV or Excel file).</a:t>
            </a:r>
          </a:p>
          <a:p>
            <a:pPr lvl="0"/>
            <a:r>
              <a:rPr lang="en-IN" b="1" dirty="0">
                <a:solidFill>
                  <a:schemeClr val="bg1"/>
                </a:solidFill>
              </a:rPr>
              <a:t>Analysis &amp; Visualization Tool:</a:t>
            </a:r>
            <a:r>
              <a:rPr lang="en-IN" dirty="0">
                <a:solidFill>
                  <a:schemeClr val="bg1"/>
                </a:solidFill>
              </a:rPr>
              <a:t> Microsoft Power BI (inferred from the interface elements like 'New visual', 'Publish', 'Copilot', etc.).</a:t>
            </a:r>
          </a:p>
          <a:p>
            <a:pPr lvl="0"/>
            <a:r>
              <a:rPr lang="en-IN" b="1" dirty="0">
                <a:solidFill>
                  <a:schemeClr val="bg1"/>
                </a:solidFill>
              </a:rPr>
              <a:t>Query Editor:</a:t>
            </a:r>
            <a:r>
              <a:rPr lang="en-IN" dirty="0">
                <a:solidFill>
                  <a:schemeClr val="bg1"/>
                </a:solidFill>
              </a:rPr>
              <a:t> Power Query (implied by the 'Transform data' button).</a:t>
            </a:r>
          </a:p>
          <a:p>
            <a:pPr marL="0" lvl="0" indent="0">
              <a:buNone/>
            </a:pP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94462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DC71F89-3AF6-A392-E67B-69544E4316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AAF99D2-A272-E362-12FA-38DDC3112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IN" sz="4800" b="1" dirty="0">
                <a:solidFill>
                  <a:schemeClr val="bg1"/>
                </a:solidFill>
              </a:rPr>
              <a:t>Data Transformation Steps</a:t>
            </a:r>
            <a:br>
              <a:rPr lang="en-IN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20CA2E-76FC-0AAE-9A25-DAB189315C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7300" y="1825625"/>
            <a:ext cx="10515600" cy="4351338"/>
          </a:xfrm>
        </p:spPr>
        <p:txBody>
          <a:bodyPr>
            <a:normAutofit fontScale="92500" lnSpcReduction="20000"/>
          </a:bodyPr>
          <a:lstStyle/>
          <a:p>
            <a:r>
              <a:rPr lang="en-IN" sz="3000" dirty="0">
                <a:solidFill>
                  <a:schemeClr val="bg1"/>
                </a:solidFill>
              </a:rPr>
              <a:t>While specific steps are not visible, typical data transformation processes for such a project involve:</a:t>
            </a:r>
          </a:p>
          <a:p>
            <a:pPr lvl="0"/>
            <a:r>
              <a:rPr lang="en-IN" sz="3000" b="1" dirty="0">
                <a:solidFill>
                  <a:schemeClr val="bg1"/>
                </a:solidFill>
              </a:rPr>
              <a:t>Data Loading:</a:t>
            </a:r>
            <a:r>
              <a:rPr lang="en-IN" sz="3000" dirty="0">
                <a:solidFill>
                  <a:schemeClr val="bg1"/>
                </a:solidFill>
              </a:rPr>
              <a:t> Importing data from the source file(s). </a:t>
            </a:r>
          </a:p>
          <a:p>
            <a:pPr lvl="0"/>
            <a:r>
              <a:rPr lang="en-IN" sz="3000" b="1" dirty="0">
                <a:solidFill>
                  <a:schemeClr val="bg1"/>
                </a:solidFill>
              </a:rPr>
              <a:t>Data Cleaning:</a:t>
            </a:r>
            <a:r>
              <a:rPr lang="en-IN" sz="3000" dirty="0">
                <a:solidFill>
                  <a:schemeClr val="bg1"/>
                </a:solidFill>
              </a:rPr>
              <a:t> Handling missing values, removing duplicates, and ensuring data accuracy. </a:t>
            </a:r>
          </a:p>
          <a:p>
            <a:pPr lvl="0"/>
            <a:r>
              <a:rPr lang="en-IN" sz="3000" b="1" dirty="0">
                <a:solidFill>
                  <a:schemeClr val="bg1"/>
                </a:solidFill>
              </a:rPr>
              <a:t>Type Conversion:</a:t>
            </a:r>
            <a:r>
              <a:rPr lang="en-IN" sz="3000" dirty="0">
                <a:solidFill>
                  <a:schemeClr val="bg1"/>
                </a:solidFill>
              </a:rPr>
              <a:t> Converting data types (e.g., ensuring numerical values for ratings/votes and date types for relevant fields). </a:t>
            </a:r>
          </a:p>
          <a:p>
            <a:pPr lvl="0"/>
            <a:r>
              <a:rPr lang="en-IN" sz="3000" b="1" dirty="0">
                <a:solidFill>
                  <a:schemeClr val="bg1"/>
                </a:solidFill>
              </a:rPr>
              <a:t>Data Aggregation:</a:t>
            </a:r>
            <a:r>
              <a:rPr lang="en-IN" sz="3000" dirty="0">
                <a:solidFill>
                  <a:schemeClr val="bg1"/>
                </a:solidFill>
              </a:rPr>
              <a:t> Summarizing data to calculate metrics like average ratings and counts of restaurants per city/cuisine. </a:t>
            </a:r>
          </a:p>
          <a:p>
            <a:pPr lvl="0"/>
            <a:r>
              <a:rPr lang="en-IN" sz="3000" b="1" dirty="0">
                <a:solidFill>
                  <a:schemeClr val="bg1"/>
                </a:solidFill>
              </a:rPr>
              <a:t>Feature Engineering:</a:t>
            </a:r>
            <a:r>
              <a:rPr lang="en-IN" sz="3000" dirty="0">
                <a:solidFill>
                  <a:schemeClr val="bg1"/>
                </a:solidFill>
              </a:rPr>
              <a:t> Possibly creating new features, such as grouping rating scores into 'Rating text' categories (e.g., Average). </a:t>
            </a:r>
          </a:p>
          <a:p>
            <a:pPr marL="0" lvl="0" indent="0">
              <a:buNone/>
            </a:pPr>
            <a:endParaRPr lang="en-IN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20049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7B1C11-1472-3A89-5234-7A9602E922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F147063-AF74-8B99-C50C-1C59D8EB6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b="1" dirty="0">
                <a:solidFill>
                  <a:schemeClr val="bg1"/>
                </a:solidFill>
              </a:rPr>
              <a:t>Data Modelling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469736-EAC7-2C0D-A587-92ED7FAAC1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1836" y="1800979"/>
            <a:ext cx="10515600" cy="175169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IN" sz="3600" dirty="0">
                <a:solidFill>
                  <a:schemeClr val="bg1"/>
                </a:solidFill>
              </a:rPr>
              <a:t>                             The dashboard implies a simple data model, likely a single fact table or a star schema with a central fact table joined to dimension tables for City, Country, and Cuisine. This structure supports the filtering and aggregation visible in the visualizations.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979916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2006BFF-D581-314E-B8A9-8409C31F58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-1"/>
            <a:ext cx="12192000" cy="757003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E994338-3461-C43A-FD8B-937382644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0062"/>
            <a:ext cx="10515600" cy="1325563"/>
          </a:xfrm>
        </p:spPr>
        <p:txBody>
          <a:bodyPr/>
          <a:lstStyle/>
          <a:p>
            <a:r>
              <a:rPr lang="en-IN" b="1" dirty="0">
                <a:solidFill>
                  <a:schemeClr val="bg1"/>
                </a:solidFill>
              </a:rPr>
              <a:t> KPI Summary</a:t>
            </a:r>
            <a:br>
              <a:rPr lang="en-IN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FC1745-4A24-44C9-5ED1-2802FB20F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5724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b="1" dirty="0">
                <a:solidFill>
                  <a:schemeClr val="bg1"/>
                </a:solidFill>
              </a:rPr>
              <a:t>Key Performance Indicators tracked are:</a:t>
            </a:r>
            <a:endParaRPr lang="en-IN" dirty="0">
              <a:solidFill>
                <a:schemeClr val="bg1"/>
              </a:solidFill>
            </a:endParaRPr>
          </a:p>
          <a:p>
            <a:pPr lvl="0"/>
            <a:r>
              <a:rPr lang="en-IN" b="1" dirty="0">
                <a:solidFill>
                  <a:schemeClr val="bg1"/>
                </a:solidFill>
              </a:rPr>
              <a:t>Total Restaurants:</a:t>
            </a:r>
            <a:r>
              <a:rPr lang="en-IN" dirty="0">
                <a:solidFill>
                  <a:schemeClr val="bg1"/>
                </a:solidFill>
              </a:rPr>
              <a:t> The overall count of restaurants in the dataset.</a:t>
            </a:r>
          </a:p>
          <a:p>
            <a:pPr lvl="0"/>
            <a:r>
              <a:rPr lang="en-IN" b="1" dirty="0">
                <a:solidFill>
                  <a:schemeClr val="bg1"/>
                </a:solidFill>
              </a:rPr>
              <a:t>Average Rating:</a:t>
            </a:r>
            <a:r>
              <a:rPr lang="en-IN" dirty="0">
                <a:solidFill>
                  <a:schemeClr val="bg1"/>
                </a:solidFill>
              </a:rPr>
              <a:t> The mean customer rating across all restaurants.</a:t>
            </a:r>
          </a:p>
          <a:p>
            <a:pPr lvl="0"/>
            <a:r>
              <a:rPr lang="en-IN" b="1" dirty="0">
                <a:solidFill>
                  <a:schemeClr val="bg1"/>
                </a:solidFill>
              </a:rPr>
              <a:t>Total Countries/Cities Covered:</a:t>
            </a:r>
            <a:r>
              <a:rPr lang="en-IN" dirty="0">
                <a:solidFill>
                  <a:schemeClr val="bg1"/>
                </a:solidFill>
              </a:rPr>
              <a:t> Geographic reach of the data.</a:t>
            </a:r>
          </a:p>
          <a:p>
            <a:pPr lvl="0"/>
            <a:r>
              <a:rPr lang="en-IN" b="1" dirty="0">
                <a:solidFill>
                  <a:schemeClr val="bg1"/>
                </a:solidFill>
              </a:rPr>
              <a:t>Online Delivery/Table Booking Penetration:</a:t>
            </a:r>
            <a:r>
              <a:rPr lang="en-IN" dirty="0">
                <a:solidFill>
                  <a:schemeClr val="bg1"/>
                </a:solidFill>
              </a:rPr>
              <a:t> Proportion of restaurants offering these services (visualized in the donut/pie charts).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948782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259</TotalTime>
  <Words>916</Words>
  <Application>Microsoft Office PowerPoint</Application>
  <PresentationFormat>Widescreen</PresentationFormat>
  <Paragraphs>68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Algerian</vt:lpstr>
      <vt:lpstr>Aptos</vt:lpstr>
      <vt:lpstr>Aptos Display</vt:lpstr>
      <vt:lpstr>Arial</vt:lpstr>
      <vt:lpstr>Calibri</vt:lpstr>
      <vt:lpstr>Office Theme</vt:lpstr>
      <vt:lpstr>ZOMOTO RESTAURANTS  ANALYSIS </vt:lpstr>
      <vt:lpstr>AGENDA</vt:lpstr>
      <vt:lpstr>Introduction</vt:lpstr>
      <vt:lpstr> Problem Statement </vt:lpstr>
      <vt:lpstr> Dataset Overview</vt:lpstr>
      <vt:lpstr>Technology Used &amp; Data Transformation Steps Technology Used </vt:lpstr>
      <vt:lpstr>Data Transformation Steps </vt:lpstr>
      <vt:lpstr>Data Modelling</vt:lpstr>
      <vt:lpstr> KPI Summary </vt:lpstr>
      <vt:lpstr>Charts Used in the Dashboard</vt:lpstr>
      <vt:lpstr>Business Problem Statements (10) with Explanations</vt:lpstr>
      <vt:lpstr>.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ELCOT</dc:creator>
  <cp:lastModifiedBy>ELCOT</cp:lastModifiedBy>
  <cp:revision>22</cp:revision>
  <dcterms:created xsi:type="dcterms:W3CDTF">2026-01-21T16:01:14Z</dcterms:created>
  <dcterms:modified xsi:type="dcterms:W3CDTF">2026-02-03T13:05:45Z</dcterms:modified>
</cp:coreProperties>
</file>

<file path=docProps/thumbnail.jpeg>
</file>